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29A15B-072C-4A23-8D56-DE6030130C71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9DA00D-ACA7-4AF9-86AC-405FCBDA4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D22B-AB71-4D84-B04D-A41ED4C7C385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E797-CFF5-4653-9762-BF792CBBA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FB6D-510F-4230-A848-725B6A30D497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21D7-B227-46FB-BCA6-A661F35F5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BADDB2-4E66-4AF9-8DC6-32718A3687F1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ED74FE-26D7-48DB-A953-A73635360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877F-BA35-4D31-A28F-E1507D530C35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8224-A647-4F37-8E2C-781246BAB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B594-940F-4CB7-B13F-CA05C472CD1B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2310-027F-4DA9-B9F9-739967B16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2118-5F7E-4A5E-958A-894743489534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95D9-D520-4D6B-B175-004B958B0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73B8-02FF-4BC8-9E08-6E988BB454C7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3E24-2AEE-44F7-8FF3-41D67AB41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5C71-C3EA-46D7-9D8F-65C2A2117C0B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C539-B3DE-4FF7-94F3-A5A34B7C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5F92-1226-4EA9-BFE1-265D5EC57211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207E47-1E8D-4567-8181-FF8582FCF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B24F-4D0B-419F-821A-A0B808818B48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7032E2-ED1F-44EE-926F-CC1BEA238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11BCC9-5203-49FB-9843-E8687BD0095A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65DEDF5-B773-4D16-A6DD-0B6D22CD0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1" r:id="rId5"/>
    <p:sldLayoutId id="2147483689" r:id="rId6"/>
    <p:sldLayoutId id="2147483682" r:id="rId7"/>
    <p:sldLayoutId id="2147483690" r:id="rId8"/>
    <p:sldLayoutId id="2147483691" r:id="rId9"/>
    <p:sldLayoutId id="2147483683" r:id="rId10"/>
    <p:sldLayoutId id="2147483684" r:id="rId11"/>
  </p:sldLayoutIdLst>
  <p:transition>
    <p:pull dir="ru"/>
  </p:transition>
  <p:txStyles>
    <p:titleStyle>
      <a:lvl1pPr algn="l" rtl="0" fontAlgn="base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en/4/41/Euro_coins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c/c5/Geirangerfjorden3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4/Pietra_bismantova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f/f6/Surtsey_eruption_1963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76500"/>
            <a:ext cx="8305800" cy="381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TOP 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EUROPE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Corsica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5" descr="learn-french-in-corsic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14413"/>
            <a:ext cx="777240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The port town of Sciacca, Sicily</a:t>
            </a:r>
            <a:br>
              <a:rPr lang="en-US" sz="4000"/>
            </a:br>
            <a:endParaRPr lang="en-US" sz="400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5" descr="The port town of Sciacca, Sici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60463"/>
            <a:ext cx="836295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Malta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5" descr="photo_lg_ma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47738"/>
            <a:ext cx="8720138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#3 - Mountains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sz="3200" u="sng" dirty="0" smtClean="0"/>
              <a:t>Alps</a:t>
            </a:r>
            <a:r>
              <a:rPr lang="en-US" sz="3200" dirty="0" smtClean="0"/>
              <a:t> – arc across France, Italy, Germany, Switzerland, Austria, &amp; the northern Balkan Peninsula, cut off Italy from the rest of Europe</a:t>
            </a:r>
          </a:p>
          <a:p>
            <a:r>
              <a:rPr lang="en-US" sz="3200" dirty="0" smtClean="0"/>
              <a:t>Pyrenees Mountains - block off Spain &amp; Portugal from the rest of </a:t>
            </a:r>
            <a:r>
              <a:rPr lang="en-US" sz="3200" u="sng" dirty="0" smtClean="0"/>
              <a:t>Europe</a:t>
            </a:r>
          </a:p>
          <a:p>
            <a:r>
              <a:rPr lang="en-US" sz="3200" dirty="0" smtClean="0"/>
              <a:t>Apennine Mountains – run like a spine down </a:t>
            </a:r>
            <a:r>
              <a:rPr lang="en-US" sz="3200" u="sng" dirty="0" smtClean="0"/>
              <a:t>Italy</a:t>
            </a:r>
          </a:p>
          <a:p>
            <a:r>
              <a:rPr lang="en-US" sz="3200" u="sng" dirty="0" smtClean="0"/>
              <a:t>Balkan</a:t>
            </a:r>
            <a:r>
              <a:rPr lang="en-US" sz="3200" dirty="0" smtClean="0"/>
              <a:t> Mountains – block off the peninsula from the rest of Europe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Alps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5" descr="les_alpes_02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38213"/>
            <a:ext cx="84582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Pyrenees Mountains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27651" name="Picture 5" descr="pyrene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79248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#4 - Rivers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sz="3200" u="sng" dirty="0" smtClean="0"/>
              <a:t>Rivers</a:t>
            </a:r>
            <a:r>
              <a:rPr lang="en-US" sz="3200" dirty="0" smtClean="0"/>
              <a:t> are important transportation routes to carry goods between the coastal harbors and the inland region</a:t>
            </a:r>
          </a:p>
          <a:p>
            <a:r>
              <a:rPr lang="en-US" sz="3200" dirty="0" smtClean="0"/>
              <a:t>Danube River – </a:t>
            </a:r>
            <a:r>
              <a:rPr lang="en-US" sz="3200" u="sng" dirty="0" smtClean="0"/>
              <a:t>1,771</a:t>
            </a:r>
            <a:r>
              <a:rPr lang="en-US" sz="3200" dirty="0" smtClean="0"/>
              <a:t> miles long, links Europeans to the Black Sea, touches 9 countries</a:t>
            </a:r>
          </a:p>
          <a:p>
            <a:r>
              <a:rPr lang="en-US" sz="3200" u="sng" dirty="0" smtClean="0"/>
              <a:t>Rhine River</a:t>
            </a:r>
            <a:r>
              <a:rPr lang="en-US" sz="3200" dirty="0" smtClean="0"/>
              <a:t> – flows </a:t>
            </a:r>
            <a:r>
              <a:rPr lang="en-US" sz="3200" u="sng" dirty="0" smtClean="0"/>
              <a:t>820</a:t>
            </a:r>
            <a:r>
              <a:rPr lang="en-US" sz="3200" dirty="0" smtClean="0"/>
              <a:t> miles from the interior of Europe north to the North Sea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Danube River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29699" name="Picture 7" descr="image?id=20284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27100"/>
            <a:ext cx="67818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Rhine River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31747" name="Picture 5" descr="rhine%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106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#5 – H/E Interaction - Polders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sz="3200" dirty="0" smtClean="0"/>
              <a:t>Polders:  Land from the Sea</a:t>
            </a:r>
          </a:p>
          <a:p>
            <a:r>
              <a:rPr lang="en-US" sz="3200" u="sng" dirty="0" smtClean="0"/>
              <a:t>Dutch</a:t>
            </a:r>
            <a:r>
              <a:rPr lang="en-US" sz="3200" dirty="0" smtClean="0"/>
              <a:t> reclaimed land from the sea for their growing population</a:t>
            </a:r>
          </a:p>
          <a:p>
            <a:r>
              <a:rPr lang="en-US" sz="3200" dirty="0" smtClean="0"/>
              <a:t>At least </a:t>
            </a:r>
            <a:r>
              <a:rPr lang="en-US" sz="3200" u="sng" dirty="0" smtClean="0"/>
              <a:t>40</a:t>
            </a:r>
            <a:r>
              <a:rPr lang="en-US" sz="3200" dirty="0" smtClean="0"/>
              <a:t>% of the Netherlands was once under the sea</a:t>
            </a:r>
          </a:p>
          <a:p>
            <a:r>
              <a:rPr lang="en-US" sz="3200" u="sng" dirty="0" smtClean="0"/>
              <a:t>Polders</a:t>
            </a:r>
            <a:r>
              <a:rPr lang="en-US" sz="3200" dirty="0" smtClean="0"/>
              <a:t> – reclaimed land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#1 – “A Peninsula of Peninsulas”</a:t>
            </a:r>
          </a:p>
        </p:txBody>
      </p:sp>
      <p:pic>
        <p:nvPicPr>
          <p:cNvPr id="14338" name="Picture 6" descr="Physical_Map_of_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60500"/>
            <a:ext cx="81534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Flower cultivation in the polders of The Netherlands.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33795" name="Picture 5" descr="Photograph:Flower cultivation in the polders of South Holland near the border with North Holland in The Netherland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60488"/>
            <a:ext cx="6029325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#6 – H/E Interaction – Venice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Venice’s Canals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City is made up of </a:t>
            </a:r>
            <a:r>
              <a:rPr lang="en-US" u="sng" dirty="0" smtClean="0"/>
              <a:t>120</a:t>
            </a:r>
            <a:r>
              <a:rPr lang="en-US" dirty="0" smtClean="0"/>
              <a:t> islands &amp; part of the mainland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Grand Canal, a broad waterway, flows between </a:t>
            </a:r>
            <a:r>
              <a:rPr lang="en-US" u="sng" dirty="0" smtClean="0"/>
              <a:t>2</a:t>
            </a:r>
            <a:r>
              <a:rPr lang="en-US" dirty="0" smtClean="0"/>
              <a:t> of the largest islands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More than </a:t>
            </a:r>
            <a:r>
              <a:rPr lang="en-US" u="sng" dirty="0" smtClean="0"/>
              <a:t>150</a:t>
            </a:r>
            <a:r>
              <a:rPr lang="en-US" dirty="0" smtClean="0"/>
              <a:t> canals that snake around and through the islands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Water pollution threatens </a:t>
            </a:r>
            <a:r>
              <a:rPr lang="en-US" u="sng" dirty="0" smtClean="0"/>
              <a:t>Venice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Industrial waste, sewage, &amp; saltwater are working to eat </a:t>
            </a:r>
            <a:r>
              <a:rPr lang="en-US" u="sng" dirty="0" smtClean="0"/>
              <a:t>away </a:t>
            </a:r>
            <a:r>
              <a:rPr lang="en-US" dirty="0" smtClean="0"/>
              <a:t>the foundations of buildings</a:t>
            </a:r>
          </a:p>
          <a:p>
            <a:pPr>
              <a:lnSpc>
                <a:spcPct val="80000"/>
              </a:lnSpc>
            </a:pPr>
            <a:r>
              <a:rPr lang="en-US" u="sng" dirty="0" smtClean="0"/>
              <a:t>Floods</a:t>
            </a:r>
            <a:r>
              <a:rPr lang="en-US" dirty="0" smtClean="0"/>
              <a:t> also endanger the city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Venice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35843" name="Picture 5" descr="venic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23975"/>
            <a:ext cx="8153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#7 - Europe Today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Europe</a:t>
            </a:r>
            <a:r>
              <a:rPr lang="en-US" sz="3600" dirty="0" smtClean="0"/>
              <a:t> is a multicultural continent.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More than 30 countries whose people speak more than </a:t>
            </a:r>
            <a:r>
              <a:rPr lang="en-US" sz="3600" u="sng" dirty="0" smtClean="0"/>
              <a:t>50</a:t>
            </a:r>
            <a:r>
              <a:rPr lang="en-US" sz="3600" dirty="0" smtClean="0"/>
              <a:t> different languages.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Recent years have seen Europeans want to be </a:t>
            </a:r>
            <a:r>
              <a:rPr lang="en-US" sz="3600" u="sng" dirty="0" smtClean="0"/>
              <a:t>unified.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Many countries belong to the European </a:t>
            </a:r>
            <a:r>
              <a:rPr lang="en-US" sz="3600" u="sng" dirty="0" smtClean="0"/>
              <a:t>Union</a:t>
            </a:r>
            <a:r>
              <a:rPr lang="en-US" sz="36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#8 - European Union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European Union – an economic unit forming a single </a:t>
            </a:r>
            <a:r>
              <a:rPr lang="en-US" sz="3600" u="sng" dirty="0" smtClean="0"/>
              <a:t>market</a:t>
            </a:r>
            <a:r>
              <a:rPr lang="en-US" sz="3600" dirty="0" smtClean="0"/>
              <a:t> for their resources.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Member nations now have a single currency – the </a:t>
            </a:r>
            <a:r>
              <a:rPr lang="en-US" sz="3600" u="sng" dirty="0" smtClean="0"/>
              <a:t>Euro.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Goods, services, workers, and </a:t>
            </a:r>
            <a:r>
              <a:rPr lang="en-US" sz="3600" u="sng" dirty="0" smtClean="0"/>
              <a:t>money </a:t>
            </a:r>
            <a:r>
              <a:rPr lang="en-US" sz="3600" dirty="0" smtClean="0"/>
              <a:t>can now move more freely among the member countries.</a:t>
            </a:r>
          </a:p>
          <a:p>
            <a:pPr>
              <a:lnSpc>
                <a:spcPct val="80000"/>
              </a:lnSpc>
              <a:buNone/>
            </a:pPr>
            <a:endParaRPr lang="en-US" sz="3600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37891" name="Picture 4" descr="628px-Euro_coin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European Union</a:t>
            </a:r>
          </a:p>
        </p:txBody>
      </p:sp>
      <p:sp>
        <p:nvSpPr>
          <p:cNvPr id="3891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42672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8915" name="Picture 9" descr="NCC053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724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#9 - Population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5105400"/>
          </a:xfrm>
        </p:spPr>
        <p:txBody>
          <a:bodyPr/>
          <a:lstStyle/>
          <a:p>
            <a:r>
              <a:rPr lang="en-US" sz="3600" dirty="0" smtClean="0"/>
              <a:t>Europe is smaller than any other continent except for </a:t>
            </a:r>
            <a:r>
              <a:rPr lang="en-US" sz="3600" u="sng" dirty="0" smtClean="0"/>
              <a:t>Australia.</a:t>
            </a:r>
          </a:p>
          <a:p>
            <a:r>
              <a:rPr lang="en-US" sz="3600" dirty="0" smtClean="0"/>
              <a:t>Only Asia is more densely </a:t>
            </a:r>
            <a:r>
              <a:rPr lang="en-US" sz="3600" u="sng" dirty="0" smtClean="0"/>
              <a:t>populated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Europe’s population is about </a:t>
            </a:r>
            <a:r>
              <a:rPr lang="en-US" sz="3600" u="sng" dirty="0" smtClean="0"/>
              <a:t>511 </a:t>
            </a:r>
            <a:r>
              <a:rPr lang="en-US" sz="3600" dirty="0" smtClean="0"/>
              <a:t>million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#9 – cont. (population)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Germany ranks as the most heavily populated nation in Europe with </a:t>
            </a:r>
            <a:r>
              <a:rPr lang="en-US" sz="3600" u="sng" dirty="0" smtClean="0"/>
              <a:t>82</a:t>
            </a:r>
            <a:r>
              <a:rPr lang="en-US" sz="3600" dirty="0" smtClean="0"/>
              <a:t> million.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Vatican City is the smallest country of any country in the world with a population of around </a:t>
            </a:r>
            <a:r>
              <a:rPr lang="en-US" sz="3600" u="sng" dirty="0" smtClean="0"/>
              <a:t>1,000</a:t>
            </a:r>
            <a:r>
              <a:rPr lang="en-US" sz="3600" dirty="0" smtClean="0"/>
              <a:t>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It is only </a:t>
            </a:r>
            <a:r>
              <a:rPr lang="en-US" sz="3600" u="sng" dirty="0" smtClean="0"/>
              <a:t>109</a:t>
            </a:r>
            <a:r>
              <a:rPr lang="en-US" sz="3600" dirty="0" smtClean="0"/>
              <a:t> acres and important because it is the headquarters of the Roman Catholic church.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#10 - Religion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u="sng" dirty="0" smtClean="0"/>
              <a:t>Religion</a:t>
            </a:r>
            <a:r>
              <a:rPr lang="en-US" sz="3600" dirty="0" smtClean="0"/>
              <a:t> </a:t>
            </a:r>
            <a:r>
              <a:rPr lang="en-US" sz="3600" dirty="0" smtClean="0"/>
              <a:t>has shaped European values.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Most of Europe’s Christians are Roman Catholic in southern Europe and in northern Europe they are </a:t>
            </a:r>
            <a:r>
              <a:rPr lang="en-US" sz="3600" u="sng" dirty="0" smtClean="0"/>
              <a:t>Protestant.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u="sng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Eastern </a:t>
            </a:r>
            <a:r>
              <a:rPr lang="en-US" sz="3600" u="sng" dirty="0" smtClean="0"/>
              <a:t>Orthodox</a:t>
            </a:r>
            <a:r>
              <a:rPr lang="en-US" sz="3600" dirty="0" smtClean="0"/>
              <a:t> faith in Eastern Europe.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Northern Peninsulas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sz="3200" b="1" dirty="0" smtClean="0"/>
              <a:t>Scandinavian Peninsula</a:t>
            </a:r>
            <a:r>
              <a:rPr lang="en-US" sz="3200" dirty="0" smtClean="0"/>
              <a:t> – </a:t>
            </a:r>
            <a:r>
              <a:rPr lang="en-US" sz="3200" u="sng" dirty="0" smtClean="0"/>
              <a:t>Norway </a:t>
            </a:r>
            <a:r>
              <a:rPr lang="en-US" sz="3200" dirty="0" smtClean="0"/>
              <a:t>&amp; Sweden</a:t>
            </a:r>
          </a:p>
          <a:p>
            <a:endParaRPr lang="en-US" sz="3200" u="sng" dirty="0" smtClean="0"/>
          </a:p>
          <a:p>
            <a:r>
              <a:rPr lang="en-US" sz="3200" i="1" u="sng" dirty="0" smtClean="0"/>
              <a:t>Fjords</a:t>
            </a:r>
            <a:r>
              <a:rPr lang="en-US" sz="3200" i="1" dirty="0" smtClean="0"/>
              <a:t> – sea filled valleys carved out by glaciers</a:t>
            </a:r>
          </a:p>
          <a:p>
            <a:pPr>
              <a:buFontTx/>
              <a:buNone/>
            </a:pPr>
            <a:endParaRPr lang="en-US" sz="3200" i="1" dirty="0" smtClean="0"/>
          </a:p>
          <a:p>
            <a:r>
              <a:rPr lang="en-US" sz="3200" b="1" u="sng" dirty="0" smtClean="0"/>
              <a:t>Jutland</a:t>
            </a:r>
            <a:r>
              <a:rPr lang="en-US" sz="3200" dirty="0" smtClean="0"/>
              <a:t> – northern peninsula opposite the Scandinavian Peninsula is major geographical feature of Denmark</a:t>
            </a:r>
          </a:p>
          <a:p>
            <a:endParaRPr lang="en-US" u="sng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Fjords – </a:t>
            </a:r>
            <a:r>
              <a:rPr lang="en-US" dirty="0" err="1" smtClean="0"/>
              <a:t>Geirangerfjord</a:t>
            </a:r>
            <a:r>
              <a:rPr lang="en-US" dirty="0" smtClean="0"/>
              <a:t> in Norway</a:t>
            </a:r>
            <a:endParaRPr lang="en-US" dirty="0"/>
          </a:p>
        </p:txBody>
      </p:sp>
      <p:pic>
        <p:nvPicPr>
          <p:cNvPr id="16386" name="Picture 8" descr="800px-Geirangerfjorden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Southern Peninsulas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Iberian Peninsula</a:t>
            </a:r>
            <a:r>
              <a:rPr lang="en-US" sz="3200" dirty="0" smtClean="0"/>
              <a:t> – Spain and </a:t>
            </a:r>
            <a:r>
              <a:rPr lang="en-US" sz="3200" u="sng" dirty="0" smtClean="0"/>
              <a:t>Portugal</a:t>
            </a:r>
          </a:p>
          <a:p>
            <a:pPr>
              <a:buFontTx/>
              <a:buNone/>
            </a:pP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Apennine Peninsula</a:t>
            </a:r>
            <a:r>
              <a:rPr lang="en-US" sz="3200" dirty="0" smtClean="0"/>
              <a:t> – Italy, shaped like a boot, has </a:t>
            </a:r>
            <a:r>
              <a:rPr lang="en-US" sz="3200" u="sng" dirty="0" smtClean="0"/>
              <a:t>4,700</a:t>
            </a:r>
            <a:r>
              <a:rPr lang="en-US" sz="3200" dirty="0" smtClean="0"/>
              <a:t> miles of coastline</a:t>
            </a:r>
          </a:p>
          <a:p>
            <a:endParaRPr lang="en-US" sz="3200" dirty="0" smtClean="0"/>
          </a:p>
          <a:p>
            <a:r>
              <a:rPr lang="en-US" sz="3200" b="1" dirty="0" smtClean="0"/>
              <a:t>Balkan Peninsula</a:t>
            </a:r>
            <a:r>
              <a:rPr lang="en-US" sz="3200" dirty="0" smtClean="0"/>
              <a:t> – Albania, Bulgaria, Greece, Romania, mountainous so </a:t>
            </a:r>
            <a:r>
              <a:rPr lang="en-US" sz="3200" u="sng" dirty="0" smtClean="0"/>
              <a:t>transportation</a:t>
            </a:r>
            <a:r>
              <a:rPr lang="en-US" sz="3200" dirty="0" smtClean="0"/>
              <a:t> is difficult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Apennine Peninsula</a:t>
            </a:r>
            <a:endParaRPr lang="en-US" dirty="0"/>
          </a:p>
        </p:txBody>
      </p:sp>
      <p:pic>
        <p:nvPicPr>
          <p:cNvPr id="18434" name="Picture 5" descr="800px-Pietra_bismantov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#2 -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600" b="1" dirty="0" smtClean="0"/>
              <a:t>Atlantic Islands:</a:t>
            </a:r>
          </a:p>
          <a:p>
            <a:pPr>
              <a:lnSpc>
                <a:spcPct val="90000"/>
              </a:lnSpc>
            </a:pPr>
            <a:r>
              <a:rPr lang="en-US" sz="2600" b="1" dirty="0" smtClean="0"/>
              <a:t>Iceland</a:t>
            </a:r>
            <a:r>
              <a:rPr lang="en-US" sz="2600" dirty="0" smtClean="0"/>
              <a:t> – “Land of Fire and Ice” (</a:t>
            </a:r>
            <a:r>
              <a:rPr lang="en-US" sz="2600" u="sng" dirty="0" smtClean="0"/>
              <a:t>Volcanoes</a:t>
            </a:r>
            <a:r>
              <a:rPr lang="en-US" sz="2600" dirty="0" smtClean="0"/>
              <a:t> and glaciers exist side by side on the island)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b="1" dirty="0" smtClean="0"/>
              <a:t>British Isles</a:t>
            </a:r>
            <a:r>
              <a:rPr lang="en-US" sz="2600" dirty="0" smtClean="0"/>
              <a:t> – England, Scotland, Wales, Northern Ireland, &amp; </a:t>
            </a:r>
            <a:r>
              <a:rPr lang="en-US" sz="2600" u="sng" dirty="0" smtClean="0"/>
              <a:t>Ireland</a:t>
            </a:r>
          </a:p>
          <a:p>
            <a:pPr>
              <a:lnSpc>
                <a:spcPct val="90000"/>
              </a:lnSpc>
            </a:pPr>
            <a:endParaRPr lang="en-US" sz="2600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Mediterranean Islands: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Balearic Islands (Spain)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Corsica (France)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Sardinia (Italy)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Sicily (Italy)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u="sng" dirty="0" smtClean="0"/>
              <a:t>Malta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Iceland:  A New Island Forms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28600" y="62484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nstantia" pitchFamily="18" charset="0"/>
              </a:rPr>
              <a:t>	Surtsey 16 days after the first eruption.</a:t>
            </a:r>
          </a:p>
        </p:txBody>
      </p:sp>
      <p:pic>
        <p:nvPicPr>
          <p:cNvPr id="20483" name="Picture 5" descr="800px-Surtsey_eruption_19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70104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Iceland:  A New Island Forms</a:t>
            </a: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nstantia" pitchFamily="18" charset="0"/>
              </a:rPr>
              <a:t>Surtsey</a:t>
            </a:r>
            <a:r>
              <a:rPr lang="en-US">
                <a:latin typeface="Constantia" pitchFamily="18" charset="0"/>
              </a:rPr>
              <a:t> is a volcanic island off the southern coast of Iceland. It was formed in a volcanic eruption which began 130 meters below sea level, and reached the surface on 14 November 1963. The eruption may have started a few days earlier and lasted until 5 June 1967.</a:t>
            </a:r>
          </a:p>
        </p:txBody>
      </p:sp>
      <p:pic>
        <p:nvPicPr>
          <p:cNvPr id="21507" name="Picture 9" descr="S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3833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64</TotalTime>
  <Words>687</Words>
  <Application>Microsoft Office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Currency</vt:lpstr>
      <vt:lpstr>EUROPE</vt:lpstr>
      <vt:lpstr>#1 – “A Peninsula of Peninsulas”</vt:lpstr>
      <vt:lpstr>Northern Peninsulas</vt:lpstr>
      <vt:lpstr>Fjords – Geirangerfjord in Norway</vt:lpstr>
      <vt:lpstr>Southern Peninsulas</vt:lpstr>
      <vt:lpstr>Apennine Peninsula</vt:lpstr>
      <vt:lpstr>#2 - Islands</vt:lpstr>
      <vt:lpstr>Iceland:  A New Island Forms</vt:lpstr>
      <vt:lpstr>Iceland:  A New Island Forms</vt:lpstr>
      <vt:lpstr>Corsica</vt:lpstr>
      <vt:lpstr>The port town of Sciacca, Sicily </vt:lpstr>
      <vt:lpstr>Malta</vt:lpstr>
      <vt:lpstr>#3 - Mountains</vt:lpstr>
      <vt:lpstr>The Alps</vt:lpstr>
      <vt:lpstr>Pyrenees Mountains </vt:lpstr>
      <vt:lpstr>#4 - Rivers</vt:lpstr>
      <vt:lpstr>Danube River</vt:lpstr>
      <vt:lpstr>Rhine River</vt:lpstr>
      <vt:lpstr>#5 – H/E Interaction - Polders</vt:lpstr>
      <vt:lpstr>Flower cultivation in the polders of The Netherlands. </vt:lpstr>
      <vt:lpstr>#6 – H/E Interaction – Venice</vt:lpstr>
      <vt:lpstr>Venice</vt:lpstr>
      <vt:lpstr>#7 - Europe Today</vt:lpstr>
      <vt:lpstr>#8 - European Union</vt:lpstr>
      <vt:lpstr>European Union</vt:lpstr>
      <vt:lpstr>#9 - Population</vt:lpstr>
      <vt:lpstr>#9 – cont. (population)</vt:lpstr>
      <vt:lpstr>#10 - Religion</vt:lpstr>
    </vt:vector>
  </TitlesOfParts>
  <Company>Madison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Willis, Diana</dc:creator>
  <cp:lastModifiedBy>warrenrn</cp:lastModifiedBy>
  <cp:revision>10</cp:revision>
  <dcterms:created xsi:type="dcterms:W3CDTF">2010-04-30T17:26:49Z</dcterms:created>
  <dcterms:modified xsi:type="dcterms:W3CDTF">2011-04-21T12:49:22Z</dcterms:modified>
</cp:coreProperties>
</file>